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4" r:id="rId35"/>
    <p:sldId id="963" r:id="rId36"/>
    <p:sldId id="396" r:id="rId37"/>
    <p:sldId id="953" r:id="rId38"/>
    <p:sldId id="935" r:id="rId39"/>
    <p:sldId id="934" r:id="rId40"/>
    <p:sldId id="975" r:id="rId41"/>
    <p:sldId id="942" r:id="rId42"/>
    <p:sldId id="381" r:id="rId43"/>
    <p:sldId id="626" r:id="rId44"/>
    <p:sldId id="926" r:id="rId45"/>
    <p:sldId id="402" r:id="rId46"/>
    <p:sldId id="925" r:id="rId47"/>
    <p:sldId id="403" r:id="rId48"/>
    <p:sldId id="976" r:id="rId49"/>
    <p:sldId id="406" r:id="rId50"/>
    <p:sldId id="932" r:id="rId51"/>
    <p:sldId id="943" r:id="rId52"/>
    <p:sldId id="960" r:id="rId53"/>
    <p:sldId id="961" r:id="rId54"/>
    <p:sldId id="962" r:id="rId55"/>
    <p:sldId id="916" r:id="rId56"/>
    <p:sldId id="410" r:id="rId57"/>
    <p:sldId id="915" r:id="rId58"/>
    <p:sldId id="928" r:id="rId59"/>
    <p:sldId id="917" r:id="rId60"/>
    <p:sldId id="968" r:id="rId61"/>
    <p:sldId id="977" r:id="rId62"/>
    <p:sldId id="966" r:id="rId63"/>
    <p:sldId id="413" r:id="rId64"/>
    <p:sldId id="971" r:id="rId65"/>
    <p:sldId id="973" r:id="rId66"/>
    <p:sldId id="972" r:id="rId67"/>
    <p:sldId id="414" r:id="rId68"/>
    <p:sldId id="417" r:id="rId69"/>
    <p:sldId id="418" r:id="rId70"/>
    <p:sldId id="419" r:id="rId71"/>
    <p:sldId id="415" r:id="rId72"/>
    <p:sldId id="918" r:id="rId73"/>
    <p:sldId id="974" r:id="rId74"/>
    <p:sldId id="421" r:id="rId75"/>
    <p:sldId id="930" r:id="rId76"/>
    <p:sldId id="929" r:id="rId77"/>
    <p:sldId id="970"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4"/>
            <p14:sldId id="963"/>
            <p14:sldId id="396"/>
            <p14:sldId id="953"/>
            <p14:sldId id="935"/>
            <p14:sldId id="934"/>
            <p14:sldId id="975"/>
            <p14:sldId id="942"/>
            <p14:sldId id="381"/>
            <p14:sldId id="626"/>
            <p14:sldId id="926"/>
            <p14:sldId id="402"/>
            <p14:sldId id="925"/>
            <p14:sldId id="403"/>
            <p14:sldId id="976"/>
            <p14:sldId id="406"/>
            <p14:sldId id="932"/>
            <p14:sldId id="943"/>
            <p14:sldId id="960"/>
            <p14:sldId id="961"/>
            <p14:sldId id="962"/>
            <p14:sldId id="916"/>
            <p14:sldId id="410"/>
            <p14:sldId id="915"/>
            <p14:sldId id="928"/>
            <p14:sldId id="917"/>
            <p14:sldId id="968"/>
            <p14:sldId id="977"/>
            <p14:sldId id="966"/>
            <p14:sldId id="413"/>
            <p14:sldId id="971"/>
            <p14:sldId id="973"/>
            <p14:sldId id="972"/>
            <p14:sldId id="414"/>
            <p14:sldId id="417"/>
            <p14:sldId id="418"/>
            <p14:sldId id="419"/>
            <p14:sldId id="415"/>
            <p14:sldId id="918"/>
            <p14:sldId id="974"/>
            <p14:sldId id="421"/>
            <p14:sldId id="930"/>
            <p14:sldId id="929"/>
            <p14:sldId id="9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FFFFFF"/>
    <a:srgbClr val="FFC000"/>
    <a:srgbClr val="FFE699"/>
    <a:srgbClr val="0000FF"/>
    <a:srgbClr val="D8D8D8"/>
    <a:srgbClr val="800080"/>
    <a:srgbClr val="D8E9D3"/>
    <a:srgbClr val="A5AEA3"/>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89186" autoAdjust="0"/>
  </p:normalViewPr>
  <p:slideViewPr>
    <p:cSldViewPr snapToGrid="0">
      <p:cViewPr varScale="1">
        <p:scale>
          <a:sx n="112" d="100"/>
          <a:sy n="112" d="100"/>
        </p:scale>
        <p:origin x="110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65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parallel hardware implementation,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069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16/16.5=.97, .5/16.5=.03</a:t>
                </a:r>
              </a:p>
              <a:p>
                <a:r>
                  <a:rPr lang="en-US" b="0" i="1" dirty="0">
                    <a:latin typeface="Cambria Math" panose="02040503050406030204" pitchFamily="18" charset="0"/>
                  </a:rPr>
                  <a:t>Logits: (4, -1)</a:t>
                </a:r>
              </a:p>
              <a:p>
                <a:r>
                  <a:rPr lang="en-US" b="0" dirty="0"/>
                  <a:t>SoftMax: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m:t>
                                </m:r>
                              </m:sup>
                            </m:sSup>
                          </m:den>
                        </m:f>
                      </m:e>
                    </m:d>
                    <m:r>
                      <a:rPr lang="en-US" b="0" i="1" smtClean="0">
                        <a:latin typeface="Cambria Math" panose="02040503050406030204" pitchFamily="18" charset="0"/>
                      </a:rPr>
                      <m:t>=(…)</m:t>
                    </m:r>
                  </m:oMath>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16/16.5=.97, .5/16.5=.03</a:t>
                </a:r>
              </a:p>
              <a:p>
                <a:r>
                  <a:rPr lang="en-US" b="0" i="1" dirty="0">
                    <a:latin typeface="Cambria Math" panose="02040503050406030204" pitchFamily="18" charset="0"/>
                  </a:rPr>
                  <a:t>Logits: (4, -1)</a:t>
                </a:r>
              </a:p>
              <a:p>
                <a:r>
                  <a:rPr lang="en-US" b="0" dirty="0"/>
                  <a:t>SoftMax: </a:t>
                </a:r>
                <a:r>
                  <a:rPr lang="en-US" b="0" i="0">
                    <a:latin typeface="Cambria Math" panose="02040503050406030204" pitchFamily="18" charset="0"/>
                  </a:rPr>
                  <a:t>(2^4/(</a:t>
                </a:r>
                <a:r>
                  <a:rPr lang="en-US" i="0">
                    <a:latin typeface="Cambria Math" panose="02040503050406030204" pitchFamily="18" charset="0"/>
                  </a:rPr>
                  <a:t>2^4+2^(−1) </a:t>
                </a:r>
                <a:r>
                  <a:rPr lang="en-US" b="0" i="0">
                    <a:latin typeface="Cambria Math" panose="02040503050406030204" pitchFamily="18" charset="0"/>
                  </a:rPr>
                  <a:t>),</a:t>
                </a:r>
                <a:r>
                  <a:rPr lang="en-US" i="0">
                    <a:latin typeface="Cambria Math" panose="02040503050406030204" pitchFamily="18" charset="0"/>
                  </a:rPr>
                  <a:t>2^(</a:t>
                </a:r>
                <a:r>
                  <a:rPr lang="en-US" b="0" i="0">
                    <a:latin typeface="Cambria Math" panose="02040503050406030204" pitchFamily="18" charset="0"/>
                  </a:rPr>
                  <a:t>−1)/(</a:t>
                </a:r>
                <a:r>
                  <a:rPr lang="en-US" i="0">
                    <a:latin typeface="Cambria Math" panose="02040503050406030204" pitchFamily="18" charset="0"/>
                  </a:rPr>
                  <a:t>2^4+2^(−1) ))</a:t>
                </a:r>
                <a:r>
                  <a:rPr lang="en-US" b="0" i="0">
                    <a:latin typeface="Cambria Math" panose="02040503050406030204" pitchFamily="18" charset="0"/>
                  </a:rPr>
                  <a:t>=(…)</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70294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25621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6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With 10 filters, the CONV layer consists of neurons arranged in a 3D grid (</a:t>
                </a:r>
                <a:r>
                  <a:rPr lang="en-US" i="0" dirty="0">
                    <a:latin typeface="Cambria Math" panose="02040503050406030204" pitchFamily="18" charset="0"/>
                  </a:rPr>
                  <a:t>28×28</a:t>
                </a:r>
                <a:r>
                  <a:rPr lang="en-US" b="0" i="0" dirty="0">
                    <a:latin typeface="Cambria Math" panose="02040503050406030204" pitchFamily="18" charset="0"/>
                  </a:rPr>
                  <a:t>×</a:t>
                </a:r>
                <a:r>
                  <a:rPr lang="en-US" i="0" dirty="0">
                    <a:latin typeface="Cambria Math" panose="02040503050406030204" pitchFamily="18" charset="0"/>
                  </a:rPr>
                  <a:t>10</a:t>
                </a:r>
                <a:r>
                  <a:rPr lang="en-US" dirty="0"/>
                  <a:t>). </a:t>
                </a:r>
              </a:p>
              <a:p>
                <a:pPr lvl="1"/>
                <a:r>
                  <a:rPr lang="en-US" dirty="0"/>
                  <a:t>For each </a:t>
                </a:r>
                <a:r>
                  <a:rPr lang="en-US" i="0" dirty="0">
                    <a:latin typeface="Cambria Math" panose="02040503050406030204" pitchFamily="18" charset="0"/>
                  </a:rPr>
                  <a:t>5</a:t>
                </a:r>
                <a:r>
                  <a:rPr lang="en-US" b="0" i="0" dirty="0">
                    <a:latin typeface="Cambria Math" panose="02040503050406030204" pitchFamily="18" charset="0"/>
                  </a:rPr>
                  <a:t>×</a:t>
                </a:r>
                <a:r>
                  <a:rPr lang="en-US" i="0" dirty="0">
                    <a:latin typeface="Cambria Math" panose="02040503050406030204" pitchFamily="18" charset="0"/>
                  </a:rPr>
                  <a:t>5</a:t>
                </a:r>
                <a:r>
                  <a:rPr lang="en-US" dirty="0"/>
                  <a:t> patch of the input, there are 10 different neurons all looking at it, each extracting different features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240722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 </a:t>
                </a:r>
                <a:r>
                  <a:rPr lang="en-US" dirty="0"/>
                  <a:t> So we often omit the filter depth in coding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filter has the same number of channels (depth) as its input volume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number of filters always equals the depth (2) of its output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spc="-5"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5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tiff"/><Relationship Id="rId1" Type="http://schemas.openxmlformats.org/officeDocument/2006/relationships/slideLayout" Target="../slideLayouts/slideLayout2.xml"/><Relationship Id="rId4" Type="http://schemas.openxmlformats.org/officeDocument/2006/relationships/image" Target="../media/image106.tiff"/></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70.PNG"/><Relationship Id="rId11" Type="http://schemas.openxmlformats.org/officeDocument/2006/relationships/image" Target="../media/image113.png"/><Relationship Id="rId5" Type="http://schemas.openxmlformats.org/officeDocument/2006/relationships/image" Target="../media/image1060.PNG"/><Relationship Id="rId10" Type="http://schemas.openxmlformats.org/officeDocument/2006/relationships/image" Target="../media/image112.png"/><Relationship Id="rId4" Type="http://schemas.openxmlformats.org/officeDocument/2006/relationships/image" Target="../media/image1050.PNG"/><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hyperlink" Target="https://www.youtube.com/watch?v=T7o3xvJLuHk" TargetMode="External"/><Relationship Id="rId4" Type="http://schemas.openxmlformats.org/officeDocument/2006/relationships/image" Target="../media/image111.jpe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1.png"/><Relationship Id="rId3" Type="http://schemas.openxmlformats.org/officeDocument/2006/relationships/image" Target="../media/image116.png"/><Relationship Id="rId7" Type="http://schemas.openxmlformats.org/officeDocument/2006/relationships/image" Target="../media/image570.png"/><Relationship Id="rId12" Type="http://schemas.openxmlformats.org/officeDocument/2006/relationships/image" Target="../media/image6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120.png"/><Relationship Id="rId10" Type="http://schemas.openxmlformats.org/officeDocument/2006/relationships/image" Target="../media/image600.png"/><Relationship Id="rId4" Type="http://schemas.openxmlformats.org/officeDocument/2006/relationships/image" Target="../media/image117.png"/><Relationship Id="rId9" Type="http://schemas.openxmlformats.org/officeDocument/2006/relationships/image" Target="../media/image5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1.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L3.1 </a:t>
            </a:r>
            <a:r>
              <a:rPr lang="en-US" dirty="0"/>
              <a:t>CNN for Computer Vision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a:t>
                </a:r>
                <a:r>
                  <a:rPr lang="en-US" sz="3600"/>
                  <a:t>Field (e.g., 3x3, 5x5</a:t>
                </a:r>
                <a:r>
                  <a:rPr lang="en-US" sz="3600" dirty="0"/>
                  <a:t>,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170099"/>
          </a:xfrm>
          <a:prstGeom prst="rect">
            <a:avLst/>
          </a:prstGeom>
          <a:noFill/>
        </p:spPr>
        <p:txBody>
          <a:bodyPr wrap="square">
            <a:spAutoFit/>
          </a:bodyPr>
          <a:lstStyle/>
          <a:p>
            <a:pPr marL="0" indent="0">
              <a:buNone/>
            </a:pPr>
            <a:r>
              <a:rPr lang="en-US" sz="2000" dirty="0"/>
              <a:t>Two filters (blue and green) generate two 2D activation maps (blue and green), stacked </a:t>
            </a:r>
            <a:r>
              <a:rPr lang="en-US" sz="2000" b="0" i="0" dirty="0">
                <a:solidFill>
                  <a:srgbClr val="000000"/>
                </a:solidFill>
                <a:effectLst/>
                <a:latin typeface="Roboto"/>
              </a:rPr>
              <a:t>along the depth dimension to produce a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052736"/>
                <a:ext cx="8525136" cy="2136865"/>
              </a:xfrm>
            </p:spPr>
            <p:txBody>
              <a:bodyPr>
                <a:normAutofit fontScale="625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different activation maps (feature maps), each computed by convolution of one filter with the input</a:t>
                </a:r>
              </a:p>
              <a:p>
                <a:pPr lvl="1"/>
                <a:r>
                  <a:rPr lang="en-US" dirty="0"/>
                  <a:t>For each 5×5 patch of the input, there are 6 different neurons looking at it, each extracting different features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052736"/>
                <a:ext cx="8525136" cy="2136865"/>
              </a:xfrm>
              <a:blipFill>
                <a:blip r:embed="rId3"/>
                <a:stretch>
                  <a:fillRect l="-643"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1786929724"/>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6x6 input feature map w. 3 channels; 2 3x3 filters with depth 3; 4x4 output feature map w. 2 channels</a:t>
            </a:r>
          </a:p>
          <a:p>
            <a:r>
              <a:rPr lang="en-US" dirty="0"/>
              <a:t># channels of input feature map == # depth of each filter (3)</a:t>
            </a:r>
          </a:p>
          <a:p>
            <a:r>
              <a:rPr lang="en-US" dirty="0"/>
              <a:t># channels of output feature map == # filters (2)</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4283927382"/>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24104864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4" name="Rectangle 23">
            <a:extLst>
              <a:ext uri="{FF2B5EF4-FFF2-40B4-BE49-F238E27FC236}">
                <a16:creationId xmlns:a16="http://schemas.microsoft.com/office/drawing/2014/main" id="{64DD0E05-67C2-43CE-A540-844C22BD311A}"/>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9" name="Rectangle 8">
            <a:extLst>
              <a:ext uri="{FF2B5EF4-FFF2-40B4-BE49-F238E27FC236}">
                <a16:creationId xmlns:a16="http://schemas.microsoft.com/office/drawing/2014/main" id="{C9BB88B0-1A72-422D-8479-07FE290A1F88}"/>
              </a:ext>
            </a:extLst>
          </p:cNvPr>
          <p:cNvSpPr/>
          <p:nvPr/>
        </p:nvSpPr>
        <p:spPr bwMode="auto">
          <a:xfrm>
            <a:off x="48651" y="35832"/>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980728"/>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980728"/>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594716"/>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444019"/>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444019"/>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594716"/>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4709818"/>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4850968"/>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613669"/>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464269"/>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4850968"/>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584860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377542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215247"/>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472021"/>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472021"/>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215247"/>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026410"/>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472021"/>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472021"/>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026410"/>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590110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520492"/>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51175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36106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36106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51175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576564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3692463"/>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15727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13228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38906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38906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13228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539615"/>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38459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38459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53961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60813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60813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10608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393438"/>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39343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10608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154110"/>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5762594"/>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244425"/>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492543"/>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4943786"/>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
        <p:nvSpPr>
          <p:cNvPr id="8" name="TextBox 7">
            <a:extLst>
              <a:ext uri="{FF2B5EF4-FFF2-40B4-BE49-F238E27FC236}">
                <a16:creationId xmlns:a16="http://schemas.microsoft.com/office/drawing/2014/main" id="{84A28947-FBC2-1A5A-3F9F-3101B12C6C8E}"/>
              </a:ext>
            </a:extLst>
          </p:cNvPr>
          <p:cNvSpPr txBox="1"/>
          <p:nvPr/>
        </p:nvSpPr>
        <p:spPr>
          <a:xfrm>
            <a:off x="234309" y="6458987"/>
            <a:ext cx="1559046" cy="369332"/>
          </a:xfrm>
          <a:prstGeom prst="rect">
            <a:avLst/>
          </a:prstGeom>
          <a:noFill/>
        </p:spPr>
        <p:txBody>
          <a:bodyPr wrap="square">
            <a:spAutoFit/>
          </a:bodyPr>
          <a:lstStyle/>
          <a:p>
            <a:r>
              <a:rPr lang="en-US" dirty="0"/>
              <a:t>Input volume</a:t>
            </a:r>
            <a:endParaRPr lang="en-SE" dirty="0"/>
          </a:p>
        </p:txBody>
      </p:sp>
      <p:sp>
        <p:nvSpPr>
          <p:cNvPr id="9" name="TextBox 8">
            <a:extLst>
              <a:ext uri="{FF2B5EF4-FFF2-40B4-BE49-F238E27FC236}">
                <a16:creationId xmlns:a16="http://schemas.microsoft.com/office/drawing/2014/main" id="{5FFF156A-2D21-2B4F-45BF-25CA3FA3371A}"/>
              </a:ext>
            </a:extLst>
          </p:cNvPr>
          <p:cNvSpPr txBox="1"/>
          <p:nvPr/>
        </p:nvSpPr>
        <p:spPr>
          <a:xfrm>
            <a:off x="1907704" y="6458987"/>
            <a:ext cx="1924518" cy="369332"/>
          </a:xfrm>
          <a:prstGeom prst="rect">
            <a:avLst/>
          </a:prstGeom>
          <a:noFill/>
        </p:spPr>
        <p:txBody>
          <a:bodyPr wrap="square">
            <a:spAutoFit/>
          </a:bodyPr>
          <a:lstStyle/>
          <a:p>
            <a:r>
              <a:rPr lang="en-US" dirty="0"/>
              <a:t>1 output channel</a:t>
            </a:r>
            <a:endParaRPr lang="en-SE" dirty="0"/>
          </a:p>
        </p:txBody>
      </p:sp>
      <p:sp>
        <p:nvSpPr>
          <p:cNvPr id="10" name="TextBox 9">
            <a:extLst>
              <a:ext uri="{FF2B5EF4-FFF2-40B4-BE49-F238E27FC236}">
                <a16:creationId xmlns:a16="http://schemas.microsoft.com/office/drawing/2014/main" id="{D4233BBE-0AAE-E860-BBD9-EEC2F8DE41A1}"/>
              </a:ext>
            </a:extLst>
          </p:cNvPr>
          <p:cNvSpPr txBox="1"/>
          <p:nvPr/>
        </p:nvSpPr>
        <p:spPr>
          <a:xfrm>
            <a:off x="3964938" y="6458987"/>
            <a:ext cx="1559046" cy="369332"/>
          </a:xfrm>
          <a:prstGeom prst="rect">
            <a:avLst/>
          </a:prstGeom>
          <a:noFill/>
        </p:spPr>
        <p:txBody>
          <a:bodyPr wrap="square">
            <a:spAutoFit/>
          </a:bodyPr>
          <a:lstStyle/>
          <a:p>
            <a:r>
              <a:rPr lang="en-US" dirty="0"/>
              <a:t>Input volume</a:t>
            </a:r>
            <a:endParaRPr lang="en-SE" dirty="0"/>
          </a:p>
        </p:txBody>
      </p:sp>
      <p:sp>
        <p:nvSpPr>
          <p:cNvPr id="11" name="TextBox 10">
            <a:extLst>
              <a:ext uri="{FF2B5EF4-FFF2-40B4-BE49-F238E27FC236}">
                <a16:creationId xmlns:a16="http://schemas.microsoft.com/office/drawing/2014/main" id="{0E21249E-75D0-729E-0461-4CB521B848E7}"/>
              </a:ext>
            </a:extLst>
          </p:cNvPr>
          <p:cNvSpPr txBox="1"/>
          <p:nvPr/>
        </p:nvSpPr>
        <p:spPr>
          <a:xfrm>
            <a:off x="6427586" y="6458987"/>
            <a:ext cx="1816822" cy="369332"/>
          </a:xfrm>
          <a:prstGeom prst="rect">
            <a:avLst/>
          </a:prstGeom>
          <a:noFill/>
        </p:spPr>
        <p:txBody>
          <a:bodyPr wrap="square">
            <a:spAutoFit/>
          </a:bodyPr>
          <a:lstStyle/>
          <a:p>
            <a:r>
              <a:rPr lang="en-US" dirty="0"/>
              <a:t>Output volume</a:t>
            </a:r>
            <a:endParaRPr lang="en-SE" dirty="0"/>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 1D CONV Example</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4653880"/>
          </a:xfrm>
        </p:spPr>
        <p:txBody>
          <a:bodyPr>
            <a:normAutofit lnSpcReduction="10000"/>
          </a:bodyPr>
          <a:lstStyle/>
          <a:p>
            <a:r>
              <a:rPr lang="en-US" dirty="0"/>
              <a:t>Since parallel hardware (GPU, FPGA…) can handle matrix multiplication efficiently, this conversion increases computation efficiency at the expense of increased memory size for storing the weights (the biases are not shown in fig)</a:t>
            </a:r>
            <a:endParaRPr lang="en-SE" dirty="0"/>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8D85DCAA-20CE-4D92-B334-D35C4C19776D}"/>
                  </a:ext>
                </a:extLst>
              </p:cNvPr>
              <p:cNvGraphicFramePr>
                <a:graphicFrameLocks noGrp="1"/>
              </p:cNvGraphicFramePr>
              <p:nvPr>
                <p:extLst>
                  <p:ext uri="{D42A27DB-BD31-4B8C-83A1-F6EECF244321}">
                    <p14:modId xmlns:p14="http://schemas.microsoft.com/office/powerpoint/2010/main" val="281911220"/>
                  </p:ext>
                </p:extLst>
              </p:nvPr>
            </p:nvGraphicFramePr>
            <p:xfrm>
              <a:off x="7281809" y="19592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D95AAA75-061C-401C-8764-9425361D0E9C}"/>
                  </a:ext>
                </a:extLst>
              </p:cNvPr>
              <p:cNvGraphicFramePr>
                <a:graphicFrameLocks noGrp="1"/>
              </p:cNvGraphicFramePr>
              <p:nvPr>
                <p:extLst>
                  <p:ext uri="{D42A27DB-BD31-4B8C-83A1-F6EECF244321}">
                    <p14:modId xmlns:p14="http://schemas.microsoft.com/office/powerpoint/2010/main" val="2558091354"/>
                  </p:ext>
                </p:extLst>
              </p:nvPr>
            </p:nvGraphicFramePr>
            <p:xfrm>
              <a:off x="6514278"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4"/>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4"/>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88C8D-D7BD-49AF-988B-91A843890C79}"/>
                  </a:ext>
                </a:extLst>
              </p:cNvPr>
              <p:cNvSpPr txBox="1"/>
              <p:nvPr/>
            </p:nvSpPr>
            <p:spPr>
              <a:xfrm>
                <a:off x="6879979" y="2612050"/>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CD988C8D-D7BD-49AF-988B-91A843890C79}"/>
                  </a:ext>
                </a:extLst>
              </p:cNvPr>
              <p:cNvSpPr txBox="1">
                <a:spLocks noRot="1" noChangeAspect="1" noMove="1" noResize="1" noEditPoints="1" noAdjustHandles="1" noChangeArrowheads="1" noChangeShapeType="1" noTextEdit="1"/>
              </p:cNvSpPr>
              <p:nvPr/>
            </p:nvSpPr>
            <p:spPr>
              <a:xfrm>
                <a:off x="6879979" y="2612050"/>
                <a:ext cx="418704"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0" name="Table 9">
                <a:extLst>
                  <a:ext uri="{FF2B5EF4-FFF2-40B4-BE49-F238E27FC236}">
                    <a16:creationId xmlns:a16="http://schemas.microsoft.com/office/drawing/2014/main" id="{00E57E84-3368-4A0D-B0F3-C38E35679646}"/>
                  </a:ext>
                </a:extLst>
              </p:cNvPr>
              <p:cNvGraphicFramePr>
                <a:graphicFrameLocks noGrp="1"/>
              </p:cNvGraphicFramePr>
              <p:nvPr>
                <p:extLst>
                  <p:ext uri="{D42A27DB-BD31-4B8C-83A1-F6EECF244321}">
                    <p14:modId xmlns:p14="http://schemas.microsoft.com/office/powerpoint/2010/main" val="3795965992"/>
                  </p:ext>
                </p:extLst>
              </p:nvPr>
            </p:nvGraphicFramePr>
            <p:xfrm>
              <a:off x="8252704" y="2325020"/>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6"/>
                          <a:stretch>
                            <a:fillRect l="-1389" t="-1667" r="-4167"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389" t="-100000" r="-4167"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6"/>
                          <a:stretch>
                            <a:fillRect l="-1389" t="-203333" r="-4167"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713AC-F961-4CDB-A392-C0483A067A88}"/>
                  </a:ext>
                </a:extLst>
              </p:cNvPr>
              <p:cNvSpPr txBox="1"/>
              <p:nvPr/>
            </p:nvSpPr>
            <p:spPr>
              <a:xfrm>
                <a:off x="7753849" y="2612050"/>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1" name="TextBox 10">
                <a:extLst>
                  <a:ext uri="{FF2B5EF4-FFF2-40B4-BE49-F238E27FC236}">
                    <a16:creationId xmlns:a16="http://schemas.microsoft.com/office/drawing/2014/main" id="{E7E713AC-F961-4CDB-A392-C0483A067A88}"/>
                  </a:ext>
                </a:extLst>
              </p:cNvPr>
              <p:cNvSpPr txBox="1">
                <a:spLocks noRot="1" noChangeAspect="1" noMove="1" noResize="1" noEditPoints="1" noAdjustHandles="1" noChangeArrowheads="1" noChangeShapeType="1" noTextEdit="1"/>
              </p:cNvSpPr>
              <p:nvPr/>
            </p:nvSpPr>
            <p:spPr>
              <a:xfrm>
                <a:off x="7753849" y="2612050"/>
                <a:ext cx="498855" cy="461665"/>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2" name="Table 12">
                <a:extLst>
                  <a:ext uri="{FF2B5EF4-FFF2-40B4-BE49-F238E27FC236}">
                    <a16:creationId xmlns:a16="http://schemas.microsoft.com/office/drawing/2014/main" id="{3AA4D80F-A562-4C67-B86A-9A540C6BBBBF}"/>
                  </a:ext>
                </a:extLst>
              </p:cNvPr>
              <p:cNvGraphicFramePr>
                <a:graphicFrameLocks noGrp="1"/>
              </p:cNvGraphicFramePr>
              <p:nvPr>
                <p:extLst>
                  <p:ext uri="{D42A27DB-BD31-4B8C-83A1-F6EECF244321}">
                    <p14:modId xmlns:p14="http://schemas.microsoft.com/office/powerpoint/2010/main" val="2202011470"/>
                  </p:ext>
                </p:extLst>
              </p:nvPr>
            </p:nvGraphicFramePr>
            <p:xfrm>
              <a:off x="4948729" y="5100372"/>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8"/>
                          <a:stretch>
                            <a:fillRect l="-1515" t="-1639" r="-401515" b="-204918"/>
                          </a:stretch>
                        </a:blipFill>
                      </a:tcPr>
                    </a:tc>
                    <a:tc>
                      <a:txBody>
                        <a:bodyPr/>
                        <a:lstStyle/>
                        <a:p>
                          <a:endParaRPr lang="en-SE"/>
                        </a:p>
                      </a:txBody>
                      <a:tcPr>
                        <a:blipFill>
                          <a:blip r:embed="rId8"/>
                          <a:stretch>
                            <a:fillRect l="-101515" t="-1639" r="-301515" b="-204918"/>
                          </a:stretch>
                        </a:blipFill>
                      </a:tcPr>
                    </a:tc>
                    <a:tc>
                      <a:txBody>
                        <a:bodyPr/>
                        <a:lstStyle/>
                        <a:p>
                          <a:endParaRPr lang="en-SE"/>
                        </a:p>
                      </a:txBody>
                      <a:tcPr>
                        <a:blipFill>
                          <a:blip r:embed="rId8"/>
                          <a:stretch>
                            <a:fillRect l="-204615" t="-1639" r="-206154" b="-204918"/>
                          </a:stretch>
                        </a:blipFill>
                      </a:tcPr>
                    </a:tc>
                    <a:tc>
                      <a:txBody>
                        <a:bodyPr/>
                        <a:lstStyle/>
                        <a:p>
                          <a:endParaRPr lang="en-SE"/>
                        </a:p>
                      </a:txBody>
                      <a:tcPr>
                        <a:blipFill>
                          <a:blip r:embed="rId8"/>
                          <a:stretch>
                            <a:fillRect l="-300000" t="-1639" r="-103030" b="-204918"/>
                          </a:stretch>
                        </a:blipFill>
                      </a:tcPr>
                    </a:tc>
                    <a:tc>
                      <a:txBody>
                        <a:bodyPr/>
                        <a:lstStyle/>
                        <a:p>
                          <a:endParaRPr lang="en-SE"/>
                        </a:p>
                      </a:txBody>
                      <a:tcPr>
                        <a:blipFill>
                          <a:blip r:embed="rId8"/>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8"/>
                          <a:stretch>
                            <a:fillRect l="-1515" t="-100000" r="-401515" b="-101613"/>
                          </a:stretch>
                        </a:blipFill>
                      </a:tcPr>
                    </a:tc>
                    <a:tc>
                      <a:txBody>
                        <a:bodyPr/>
                        <a:lstStyle/>
                        <a:p>
                          <a:endParaRPr lang="en-SE"/>
                        </a:p>
                      </a:txBody>
                      <a:tcPr>
                        <a:blipFill>
                          <a:blip r:embed="rId8"/>
                          <a:stretch>
                            <a:fillRect l="-101515" t="-100000" r="-301515" b="-101613"/>
                          </a:stretch>
                        </a:blipFill>
                      </a:tcPr>
                    </a:tc>
                    <a:tc>
                      <a:txBody>
                        <a:bodyPr/>
                        <a:lstStyle/>
                        <a:p>
                          <a:endParaRPr lang="en-SE"/>
                        </a:p>
                      </a:txBody>
                      <a:tcPr>
                        <a:blipFill>
                          <a:blip r:embed="rId8"/>
                          <a:stretch>
                            <a:fillRect l="-204615" t="-100000" r="-206154" b="-101613"/>
                          </a:stretch>
                        </a:blipFill>
                      </a:tcPr>
                    </a:tc>
                    <a:tc>
                      <a:txBody>
                        <a:bodyPr/>
                        <a:lstStyle/>
                        <a:p>
                          <a:endParaRPr lang="en-SE"/>
                        </a:p>
                      </a:txBody>
                      <a:tcPr>
                        <a:blipFill>
                          <a:blip r:embed="rId8"/>
                          <a:stretch>
                            <a:fillRect l="-300000" t="-100000" r="-103030" b="-101613"/>
                          </a:stretch>
                        </a:blipFill>
                      </a:tcPr>
                    </a:tc>
                    <a:tc>
                      <a:txBody>
                        <a:bodyPr/>
                        <a:lstStyle/>
                        <a:p>
                          <a:endParaRPr lang="en-SE"/>
                        </a:p>
                      </a:txBody>
                      <a:tcPr>
                        <a:blipFill>
                          <a:blip r:embed="rId8"/>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8"/>
                          <a:stretch>
                            <a:fillRect l="-1515" t="-203279" r="-401515" b="-3279"/>
                          </a:stretch>
                        </a:blipFill>
                      </a:tcPr>
                    </a:tc>
                    <a:tc>
                      <a:txBody>
                        <a:bodyPr/>
                        <a:lstStyle/>
                        <a:p>
                          <a:endParaRPr lang="en-SE"/>
                        </a:p>
                      </a:txBody>
                      <a:tcPr>
                        <a:blipFill>
                          <a:blip r:embed="rId8"/>
                          <a:stretch>
                            <a:fillRect l="-101515" t="-203279" r="-301515" b="-3279"/>
                          </a:stretch>
                        </a:blipFill>
                      </a:tcPr>
                    </a:tc>
                    <a:tc>
                      <a:txBody>
                        <a:bodyPr/>
                        <a:lstStyle/>
                        <a:p>
                          <a:endParaRPr lang="en-SE"/>
                        </a:p>
                      </a:txBody>
                      <a:tcPr>
                        <a:blipFill>
                          <a:blip r:embed="rId8"/>
                          <a:stretch>
                            <a:fillRect l="-204615" t="-203279" r="-206154" b="-3279"/>
                          </a:stretch>
                        </a:blipFill>
                      </a:tcPr>
                    </a:tc>
                    <a:tc>
                      <a:txBody>
                        <a:bodyPr/>
                        <a:lstStyle/>
                        <a:p>
                          <a:endParaRPr lang="en-SE"/>
                        </a:p>
                      </a:txBody>
                      <a:tcPr>
                        <a:blipFill>
                          <a:blip r:embed="rId8"/>
                          <a:stretch>
                            <a:fillRect l="-300000" t="-203279" r="-103030" b="-3279"/>
                          </a:stretch>
                        </a:blipFill>
                      </a:tcPr>
                    </a:tc>
                    <a:tc>
                      <a:txBody>
                        <a:bodyPr/>
                        <a:lstStyle/>
                        <a:p>
                          <a:endParaRPr lang="en-SE"/>
                        </a:p>
                      </a:txBody>
                      <a:tcPr>
                        <a:blipFill>
                          <a:blip r:embed="rId8"/>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3" name="Table 7">
                <a:extLst>
                  <a:ext uri="{FF2B5EF4-FFF2-40B4-BE49-F238E27FC236}">
                    <a16:creationId xmlns:a16="http://schemas.microsoft.com/office/drawing/2014/main" id="{69790FDF-398E-4E5D-AF6B-E4B08BBBC418}"/>
                  </a:ext>
                </a:extLst>
              </p:cNvPr>
              <p:cNvGraphicFramePr>
                <a:graphicFrameLocks noGrp="1"/>
              </p:cNvGraphicFramePr>
              <p:nvPr>
                <p:extLst>
                  <p:ext uri="{D42A27DB-BD31-4B8C-83A1-F6EECF244321}">
                    <p14:modId xmlns:p14="http://schemas.microsoft.com/office/powerpoint/2010/main" val="4104308373"/>
                  </p:ext>
                </p:extLst>
              </p:nvPr>
            </p:nvGraphicFramePr>
            <p:xfrm>
              <a:off x="7281809" y="4840560"/>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6F912B-A684-4A6B-AF16-12DEA7AC8228}"/>
                  </a:ext>
                </a:extLst>
              </p:cNvPr>
              <p:cNvSpPr txBox="1"/>
              <p:nvPr/>
            </p:nvSpPr>
            <p:spPr>
              <a:xfrm>
                <a:off x="6871937" y="5394725"/>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5F6F912B-A684-4A6B-AF16-12DEA7AC8228}"/>
                  </a:ext>
                </a:extLst>
              </p:cNvPr>
              <p:cNvSpPr txBox="1">
                <a:spLocks noRot="1" noChangeAspect="1" noMove="1" noResize="1" noEditPoints="1" noAdjustHandles="1" noChangeArrowheads="1" noChangeShapeType="1" noTextEdit="1"/>
              </p:cNvSpPr>
              <p:nvPr/>
            </p:nvSpPr>
            <p:spPr>
              <a:xfrm>
                <a:off x="6871937" y="5394725"/>
                <a:ext cx="489236" cy="461665"/>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5" name="Table 14">
                <a:extLst>
                  <a:ext uri="{FF2B5EF4-FFF2-40B4-BE49-F238E27FC236}">
                    <a16:creationId xmlns:a16="http://schemas.microsoft.com/office/drawing/2014/main" id="{21A26397-9953-4CA7-96BC-9262A378EC02}"/>
                  </a:ext>
                </a:extLst>
              </p:cNvPr>
              <p:cNvGraphicFramePr>
                <a:graphicFrameLocks noGrp="1"/>
              </p:cNvGraphicFramePr>
              <p:nvPr>
                <p:extLst>
                  <p:ext uri="{D42A27DB-BD31-4B8C-83A1-F6EECF244321}">
                    <p14:modId xmlns:p14="http://schemas.microsoft.com/office/powerpoint/2010/main" val="3202434898"/>
                  </p:ext>
                </p:extLst>
              </p:nvPr>
            </p:nvGraphicFramePr>
            <p:xfrm>
              <a:off x="8272329" y="511561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1"/>
                          <a:stretch>
                            <a:fillRect l="-2778" t="-1667" r="-2778" b="-210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2778" t="-100000" r="-2778" b="-106557"/>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1"/>
                          <a:stretch>
                            <a:fillRect l="-2778" t="-203333" r="-2778" b="-8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A3402F-5A3C-4173-B6C8-1D4C9E0E980B}"/>
                  </a:ext>
                </a:extLst>
              </p:cNvPr>
              <p:cNvSpPr txBox="1"/>
              <p:nvPr/>
            </p:nvSpPr>
            <p:spPr>
              <a:xfrm>
                <a:off x="7773474" y="540264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6" name="TextBox 15">
                <a:extLst>
                  <a:ext uri="{FF2B5EF4-FFF2-40B4-BE49-F238E27FC236}">
                    <a16:creationId xmlns:a16="http://schemas.microsoft.com/office/drawing/2014/main" id="{F9A3402F-5A3C-4173-B6C8-1D4C9E0E980B}"/>
                  </a:ext>
                </a:extLst>
              </p:cNvPr>
              <p:cNvSpPr txBox="1">
                <a:spLocks noRot="1" noChangeAspect="1" noMove="1" noResize="1" noEditPoints="1" noAdjustHandles="1" noChangeArrowheads="1" noChangeShapeType="1" noTextEdit="1"/>
              </p:cNvSpPr>
              <p:nvPr/>
            </p:nvSpPr>
            <p:spPr>
              <a:xfrm>
                <a:off x="7773474" y="5402642"/>
                <a:ext cx="498855" cy="461665"/>
              </a:xfrm>
              <a:prstGeom prst="rect">
                <a:avLst/>
              </a:prstGeom>
              <a:blipFill>
                <a:blip r:embed="rId12"/>
                <a:stretch>
                  <a:fillRect/>
                </a:stretch>
              </a:blipFill>
            </p:spPr>
            <p:txBody>
              <a:bodyPr/>
              <a:lstStyle/>
              <a:p>
                <a:r>
                  <a:rPr lang="en-SE">
                    <a:noFill/>
                  </a:rPr>
                  <a:t> </a:t>
                </a:r>
              </a:p>
            </p:txBody>
          </p:sp>
        </mc:Fallback>
      </mc:AlternateContent>
      <p:cxnSp>
        <p:nvCxnSpPr>
          <p:cNvPr id="18" name="Straight Arrow Connector 17">
            <a:extLst>
              <a:ext uri="{FF2B5EF4-FFF2-40B4-BE49-F238E27FC236}">
                <a16:creationId xmlns:a16="http://schemas.microsoft.com/office/drawing/2014/main" id="{8B0A5490-62A5-45D7-A5EF-DDBDC7ABB9A5}"/>
              </a:ext>
            </a:extLst>
          </p:cNvPr>
          <p:cNvCxnSpPr/>
          <p:nvPr/>
        </p:nvCxnSpPr>
        <p:spPr bwMode="auto">
          <a:xfrm>
            <a:off x="6660232"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8E44AA64-43C6-4918-9743-FF3E5290CB3A}"/>
              </a:ext>
            </a:extLst>
          </p:cNvPr>
          <p:cNvCxnSpPr/>
          <p:nvPr/>
        </p:nvCxnSpPr>
        <p:spPr bwMode="auto">
          <a:xfrm>
            <a:off x="8511843" y="3717032"/>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58CC2D5B-3C89-43AE-BD57-E96904AD2696}"/>
              </a:ext>
            </a:extLst>
          </p:cNvPr>
          <p:cNvCxnSpPr>
            <a:cxnSpLocks/>
          </p:cNvCxnSpPr>
          <p:nvPr/>
        </p:nvCxnSpPr>
        <p:spPr bwMode="auto">
          <a:xfrm>
            <a:off x="7458426" y="3861048"/>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E5479538-19A4-42E5-B7DF-375F516C8CAF}"/>
              </a:ext>
            </a:extLst>
          </p:cNvPr>
          <p:cNvSpPr txBox="1"/>
          <p:nvPr/>
        </p:nvSpPr>
        <p:spPr>
          <a:xfrm>
            <a:off x="6276288" y="1982906"/>
            <a:ext cx="851515" cy="369332"/>
          </a:xfrm>
          <a:prstGeom prst="rect">
            <a:avLst/>
          </a:prstGeom>
          <a:noFill/>
        </p:spPr>
        <p:txBody>
          <a:bodyPr wrap="none" rtlCol="0">
            <a:spAutoFit/>
          </a:bodyPr>
          <a:lstStyle/>
          <a:p>
            <a:r>
              <a:rPr lang="en-US" dirty="0"/>
              <a:t>Kernel</a:t>
            </a:r>
            <a:endParaRPr lang="en-SE" dirty="0"/>
          </a:p>
        </p:txBody>
      </p:sp>
      <p:sp>
        <p:nvSpPr>
          <p:cNvPr id="23" name="TextBox 22">
            <a:extLst>
              <a:ext uri="{FF2B5EF4-FFF2-40B4-BE49-F238E27FC236}">
                <a16:creationId xmlns:a16="http://schemas.microsoft.com/office/drawing/2014/main" id="{F095CE8F-A903-4728-83C9-1328260B5232}"/>
              </a:ext>
            </a:extLst>
          </p:cNvPr>
          <p:cNvSpPr txBox="1"/>
          <p:nvPr/>
        </p:nvSpPr>
        <p:spPr>
          <a:xfrm>
            <a:off x="7092280" y="1597077"/>
            <a:ext cx="697627" cy="369332"/>
          </a:xfrm>
          <a:prstGeom prst="rect">
            <a:avLst/>
          </a:prstGeom>
          <a:noFill/>
        </p:spPr>
        <p:txBody>
          <a:bodyPr wrap="none" rtlCol="0">
            <a:spAutoFit/>
          </a:bodyPr>
          <a:lstStyle/>
          <a:p>
            <a:r>
              <a:rPr lang="en-US" dirty="0"/>
              <a:t>Input</a:t>
            </a:r>
            <a:endParaRPr lang="en-SE" dirty="0"/>
          </a:p>
        </p:txBody>
      </p:sp>
      <p:sp>
        <p:nvSpPr>
          <p:cNvPr id="24" name="TextBox 23">
            <a:extLst>
              <a:ext uri="{FF2B5EF4-FFF2-40B4-BE49-F238E27FC236}">
                <a16:creationId xmlns:a16="http://schemas.microsoft.com/office/drawing/2014/main" id="{9C7F7818-A7C0-4CDA-BDAB-7E2A6186506B}"/>
              </a:ext>
            </a:extLst>
          </p:cNvPr>
          <p:cNvSpPr txBox="1"/>
          <p:nvPr/>
        </p:nvSpPr>
        <p:spPr>
          <a:xfrm>
            <a:off x="8031115" y="1967666"/>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0731-D023-4FDF-9F36-E4B884A4C3E3}"/>
              </a:ext>
            </a:extLst>
          </p:cNvPr>
          <p:cNvSpPr>
            <a:spLocks noGrp="1"/>
          </p:cNvSpPr>
          <p:nvPr>
            <p:ph type="title"/>
          </p:nvPr>
        </p:nvSpPr>
        <p:spPr/>
        <p:txBody>
          <a:bodyPr/>
          <a:lstStyle/>
          <a:p>
            <a:r>
              <a:rPr lang="en-US" sz="3600" dirty="0"/>
              <a:t>Converting Convolution to Matrix Multiplication: 2D CONV Example</a:t>
            </a:r>
            <a:endParaRPr lang="en-SE" sz="3600" dirty="0"/>
          </a:p>
        </p:txBody>
      </p:sp>
      <p:sp>
        <p:nvSpPr>
          <p:cNvPr id="3" name="Content Placeholder 2">
            <a:extLst>
              <a:ext uri="{FF2B5EF4-FFF2-40B4-BE49-F238E27FC236}">
                <a16:creationId xmlns:a16="http://schemas.microsoft.com/office/drawing/2014/main" id="{D43AB6C5-586F-4D2D-8BB2-AE9EA5F5574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6139A26-0BA7-4797-8990-11B89E1584A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1F53140E-86E1-456B-8B5D-99A0D37A885B}"/>
              </a:ext>
            </a:extLst>
          </p:cNvPr>
          <p:cNvPicPr>
            <a:picLocks noChangeAspect="1"/>
          </p:cNvPicPr>
          <p:nvPr/>
        </p:nvPicPr>
        <p:blipFill>
          <a:blip r:embed="rId2"/>
          <a:stretch>
            <a:fillRect/>
          </a:stretch>
        </p:blipFill>
        <p:spPr>
          <a:xfrm>
            <a:off x="1547664" y="1237297"/>
            <a:ext cx="5847398" cy="5620703"/>
          </a:xfrm>
          <a:prstGeom prst="rect">
            <a:avLst/>
          </a:prstGeom>
        </p:spPr>
      </p:pic>
      <p:sp>
        <p:nvSpPr>
          <p:cNvPr id="8" name="TextBox 7">
            <a:extLst>
              <a:ext uri="{FF2B5EF4-FFF2-40B4-BE49-F238E27FC236}">
                <a16:creationId xmlns:a16="http://schemas.microsoft.com/office/drawing/2014/main" id="{94C85FA8-748F-4062-9D31-8270B18B9A8A}"/>
              </a:ext>
            </a:extLst>
          </p:cNvPr>
          <p:cNvSpPr txBox="1"/>
          <p:nvPr/>
        </p:nvSpPr>
        <p:spPr>
          <a:xfrm>
            <a:off x="1979712" y="6093296"/>
            <a:ext cx="2129814" cy="369332"/>
          </a:xfrm>
          <a:prstGeom prst="rect">
            <a:avLst/>
          </a:prstGeom>
          <a:noFill/>
        </p:spPr>
        <p:txBody>
          <a:bodyPr wrap="none" rtlCol="0">
            <a:spAutoFit/>
          </a:bodyPr>
          <a:lstStyle/>
          <a:p>
            <a:r>
              <a:rPr lang="en-US"/>
              <a:t>Two different </a:t>
            </a:r>
            <a:r>
              <a:rPr lang="en-US" dirty="0"/>
              <a:t>ways</a:t>
            </a:r>
            <a:endParaRPr lang="en-SE" dirty="0"/>
          </a:p>
        </p:txBody>
      </p:sp>
    </p:spTree>
    <p:extLst>
      <p:ext uri="{BB962C8B-B14F-4D97-AF65-F5344CB8AC3E}">
        <p14:creationId xmlns:p14="http://schemas.microsoft.com/office/powerpoint/2010/main" val="345673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F02FC-6C39-48A0-9B0F-6A46359E334B}"/>
                  </a:ext>
                </a:extLst>
              </p:cNvPr>
              <p:cNvSpPr txBox="1"/>
              <p:nvPr/>
            </p:nvSpPr>
            <p:spPr>
              <a:xfrm>
                <a:off x="7269870" y="3419342"/>
                <a:ext cx="14622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𝑐𝑎𝑟</m:t>
                          </m:r>
                        </m:e>
                      </m:d>
                      <m:r>
                        <a:rPr lang="en-US" sz="1600" b="0" i="1" dirty="0" smtClean="0">
                          <a:latin typeface="Cambria Math" panose="02040503050406030204" pitchFamily="18" charset="0"/>
                        </a:rPr>
                        <m:t>=.9</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𝑡𝑟𝑢𝑐𝑘</m:t>
                          </m:r>
                        </m:e>
                      </m:d>
                      <m:r>
                        <a:rPr lang="en-US" sz="1600" b="0" i="1" dirty="0" smtClean="0">
                          <a:latin typeface="Cambria Math" panose="02040503050406030204" pitchFamily="18" charset="0"/>
                        </a:rPr>
                        <m:t>=. 1</m:t>
                      </m:r>
                    </m:oMath>
                  </m:oMathPara>
                </a14:m>
                <a:endParaRPr lang="en-US" sz="1600" b="0" dirty="0"/>
              </a:p>
            </p:txBody>
          </p:sp>
        </mc:Choice>
        <mc:Fallback xmlns="">
          <p:sp>
            <p:nvSpPr>
              <p:cNvPr id="6" name="TextBox 5">
                <a:extLst>
                  <a:ext uri="{FF2B5EF4-FFF2-40B4-BE49-F238E27FC236}">
                    <a16:creationId xmlns:a16="http://schemas.microsoft.com/office/drawing/2014/main" id="{FF5F02FC-6C39-48A0-9B0F-6A46359E334B}"/>
                  </a:ext>
                </a:extLst>
              </p:cNvPr>
              <p:cNvSpPr txBox="1">
                <a:spLocks noRot="1" noChangeAspect="1" noMove="1" noResize="1" noEditPoints="1" noAdjustHandles="1" noChangeArrowheads="1" noChangeShapeType="1" noTextEdit="1"/>
              </p:cNvSpPr>
              <p:nvPr/>
            </p:nvSpPr>
            <p:spPr>
              <a:xfrm>
                <a:off x="7269870" y="3419342"/>
                <a:ext cx="1462259" cy="584775"/>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sp>
        <p:nvSpPr>
          <p:cNvPr id="8" name="Rectangle 7">
            <a:extLst>
              <a:ext uri="{FF2B5EF4-FFF2-40B4-BE49-F238E27FC236}">
                <a16:creationId xmlns:a16="http://schemas.microsoft.com/office/drawing/2014/main" id="{1663CEA7-ADE1-4877-A4DD-B608A7CDBDB5}"/>
              </a:ext>
            </a:extLst>
          </p:cNvPr>
          <p:cNvSpPr/>
          <p:nvPr/>
        </p:nvSpPr>
        <p:spPr bwMode="auto">
          <a:xfrm>
            <a:off x="21531" y="30487"/>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36512" y="1151351"/>
                <a:ext cx="3456384" cy="5715617"/>
              </a:xfrm>
            </p:spPr>
            <p:txBody>
              <a:bodyPr>
                <a:normAutofit fontScale="5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Average pooling method smooths out the image and hence the sharp features may not be identified when this pooling method is used. </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36512" y="1151351"/>
                <a:ext cx="3456384" cy="5715617"/>
              </a:xfrm>
              <a:blipFill>
                <a:blip r:embed="rId3"/>
                <a:stretch>
                  <a:fillRect l="-1058" t="-1601" r="-14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3</m:t>
                    </m:r>
                    <m:r>
                      <a:rPr lang="en-US" i="1" spc="-5" smtClean="0">
                        <a:latin typeface="Cambria Math" panose="02040503050406030204" pitchFamily="18" charset="0"/>
                        <a:cs typeface="Arial"/>
                      </a:rPr>
                      <m:t>,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5ED-992E-46E0-8646-713A9C3BE11D}"/>
              </a:ext>
            </a:extLst>
          </p:cNvPr>
          <p:cNvSpPr>
            <a:spLocks noGrp="1"/>
          </p:cNvSpPr>
          <p:nvPr>
            <p:ph type="title"/>
          </p:nvPr>
        </p:nvSpPr>
        <p:spPr/>
        <p:txBody>
          <a:bodyPr/>
          <a:lstStyle/>
          <a:p>
            <a:r>
              <a:rPr lang="en-US" dirty="0"/>
              <a:t>CNN Toy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D85847-0CBB-4370-B343-7FD2433DF700}"/>
                  </a:ext>
                </a:extLst>
              </p:cNvPr>
              <p:cNvSpPr>
                <a:spLocks noGrp="1"/>
              </p:cNvSpPr>
              <p:nvPr>
                <p:ph idx="1"/>
              </p:nvPr>
            </p:nvSpPr>
            <p:spPr>
              <a:xfrm>
                <a:off x="457200" y="1052736"/>
                <a:ext cx="8229600" cy="1800200"/>
              </a:xfrm>
            </p:spPr>
            <p:txBody>
              <a:bodyPr/>
              <a:lstStyle/>
              <a:p>
                <a:r>
                  <a:rPr lang="en-US" sz="1600" dirty="0"/>
                  <a:t>A CNN with a CONV layer, a FC layer and a SoftMax layer</a:t>
                </a:r>
              </a:p>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m:t>
                    </m:r>
                    <m:r>
                      <a:rPr lang="en-US" sz="1600" b="0" i="1" smtClean="0">
                        <a:latin typeface="Cambria Math" panose="02040503050406030204" pitchFamily="18" charset="0"/>
                      </a:rPr>
                      <m:t>97</m:t>
                    </m:r>
                    <m:r>
                      <a:rPr lang="en-US" sz="1600" b="0" i="1" smtClean="0">
                        <a:latin typeface="Cambria Math" panose="02040503050406030204" pitchFamily="18" charset="0"/>
                      </a:rPr>
                      <m:t>, .</m:t>
                    </m:r>
                    <m:r>
                      <a:rPr lang="en-US" sz="1600" b="0" i="1" smtClean="0">
                        <a:latin typeface="Cambria Math" panose="02040503050406030204" pitchFamily="18" charset="0"/>
                      </a:rPr>
                      <m:t>03</m:t>
                    </m:r>
                    <m:r>
                      <a:rPr lang="en-US" sz="1600" i="1">
                        <a:latin typeface="Cambria Math" panose="02040503050406030204" pitchFamily="18" charset="0"/>
                      </a:rPr>
                      <m:t>]</m:t>
                    </m:r>
                  </m:oMath>
                </a14:m>
                <a:endParaRPr lang="en-US" sz="1600" dirty="0">
                  <a:ea typeface="+mn-ea"/>
                  <a:cs typeface="+mn-cs"/>
                </a:endParaRPr>
              </a:p>
            </p:txBody>
          </p:sp>
        </mc:Choice>
        <mc:Fallback>
          <p:sp>
            <p:nvSpPr>
              <p:cNvPr id="3" name="Content Placeholder 2">
                <a:extLst>
                  <a:ext uri="{FF2B5EF4-FFF2-40B4-BE49-F238E27FC236}">
                    <a16:creationId xmlns:a16="http://schemas.microsoft.com/office/drawing/2014/main" id="{DED85847-0CBB-4370-B343-7FD2433DF700}"/>
                  </a:ext>
                </a:extLst>
              </p:cNvPr>
              <p:cNvSpPr>
                <a:spLocks noGrp="1" noRot="1" noChangeAspect="1" noMove="1" noResize="1" noEditPoints="1" noAdjustHandles="1" noChangeArrowheads="1" noChangeShapeType="1" noTextEdit="1"/>
              </p:cNvSpPr>
              <p:nvPr>
                <p:ph idx="1"/>
              </p:nvPr>
            </p:nvSpPr>
            <p:spPr>
              <a:xfrm>
                <a:off x="457200" y="1052736"/>
                <a:ext cx="8229600" cy="1800200"/>
              </a:xfrm>
              <a:blipFill>
                <a:blip r:embed="rId3"/>
                <a:stretch>
                  <a:fillRect l="-444" t="-10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FCFA62-8DB8-4658-9E1A-1BAD43814B32}"/>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8E6DCDD-23DB-45A0-A477-D3432EB60B3E}"/>
              </a:ext>
            </a:extLst>
          </p:cNvPr>
          <p:cNvPicPr>
            <a:picLocks noChangeAspect="1"/>
          </p:cNvPicPr>
          <p:nvPr/>
        </p:nvPicPr>
        <p:blipFill>
          <a:blip r:embed="rId4"/>
          <a:stretch>
            <a:fillRect/>
          </a:stretch>
        </p:blipFill>
        <p:spPr>
          <a:xfrm>
            <a:off x="0" y="2564904"/>
            <a:ext cx="9144000" cy="3648479"/>
          </a:xfrm>
          <a:prstGeom prst="rect">
            <a:avLst/>
          </a:prstGeom>
        </p:spPr>
      </p:pic>
      <p:sp>
        <p:nvSpPr>
          <p:cNvPr id="8" name="TextBox 7">
            <a:extLst>
              <a:ext uri="{FF2B5EF4-FFF2-40B4-BE49-F238E27FC236}">
                <a16:creationId xmlns:a16="http://schemas.microsoft.com/office/drawing/2014/main" id="{1714449D-E7CE-4FB3-8E01-A54CC1005A69}"/>
              </a:ext>
            </a:extLst>
          </p:cNvPr>
          <p:cNvSpPr txBox="1"/>
          <p:nvPr/>
        </p:nvSpPr>
        <p:spPr>
          <a:xfrm>
            <a:off x="1115616" y="6442502"/>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8C36E29B-124D-D25A-A832-1395710FD26F}"/>
              </a:ext>
            </a:extLst>
          </p:cNvPr>
          <p:cNvSpPr txBox="1"/>
          <p:nvPr/>
        </p:nvSpPr>
        <p:spPr>
          <a:xfrm>
            <a:off x="6926904" y="5646440"/>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9" name="Rectangle 8">
            <a:extLst>
              <a:ext uri="{FF2B5EF4-FFF2-40B4-BE49-F238E27FC236}">
                <a16:creationId xmlns:a16="http://schemas.microsoft.com/office/drawing/2014/main" id="{BF261D0E-5421-5FC3-6792-AC7FD31D47DB}"/>
              </a:ext>
            </a:extLst>
          </p:cNvPr>
          <p:cNvSpPr/>
          <p:nvPr/>
        </p:nvSpPr>
        <p:spPr bwMode="auto">
          <a:xfrm>
            <a:off x="8775677" y="3448052"/>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FD734ED7-4573-2B7A-F26C-BEA9DDCC6170}"/>
              </a:ext>
            </a:extLst>
          </p:cNvPr>
          <p:cNvSpPr/>
          <p:nvPr/>
        </p:nvSpPr>
        <p:spPr bwMode="auto">
          <a:xfrm>
            <a:off x="8779495" y="3777626"/>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7DA4BBDA-10BD-332B-7D5F-E50DC7B38257}"/>
              </a:ext>
            </a:extLst>
          </p:cNvPr>
          <p:cNvSpPr txBox="1"/>
          <p:nvPr/>
        </p:nvSpPr>
        <p:spPr>
          <a:xfrm>
            <a:off x="8713310" y="3463077"/>
            <a:ext cx="397866" cy="276999"/>
          </a:xfrm>
          <a:prstGeom prst="rect">
            <a:avLst/>
          </a:prstGeom>
          <a:noFill/>
        </p:spPr>
        <p:txBody>
          <a:bodyPr wrap="none" rtlCol="0">
            <a:spAutoFit/>
          </a:bodyPr>
          <a:lstStyle/>
          <a:p>
            <a:r>
              <a:rPr lang="en-US" sz="1200" dirty="0"/>
              <a:t>.97</a:t>
            </a:r>
            <a:endParaRPr lang="en-SE" sz="1200" dirty="0"/>
          </a:p>
        </p:txBody>
      </p:sp>
      <p:sp>
        <p:nvSpPr>
          <p:cNvPr id="12" name="TextBox 11">
            <a:extLst>
              <a:ext uri="{FF2B5EF4-FFF2-40B4-BE49-F238E27FC236}">
                <a16:creationId xmlns:a16="http://schemas.microsoft.com/office/drawing/2014/main" id="{DCC615E6-5D28-0EA3-7EF3-AAC4B3C0C697}"/>
              </a:ext>
            </a:extLst>
          </p:cNvPr>
          <p:cNvSpPr txBox="1"/>
          <p:nvPr/>
        </p:nvSpPr>
        <p:spPr>
          <a:xfrm>
            <a:off x="8713310" y="3774898"/>
            <a:ext cx="397866" cy="276999"/>
          </a:xfrm>
          <a:prstGeom prst="rect">
            <a:avLst/>
          </a:prstGeom>
          <a:noFill/>
        </p:spPr>
        <p:txBody>
          <a:bodyPr wrap="none" rtlCol="0">
            <a:spAutoFit/>
          </a:bodyPr>
          <a:lstStyle/>
          <a:p>
            <a:r>
              <a:rPr lang="en-US" sz="1200" dirty="0"/>
              <a:t>.03</a:t>
            </a:r>
            <a:endParaRPr lang="en-SE" sz="1200" dirty="0"/>
          </a:p>
        </p:txBody>
      </p:sp>
    </p:spTree>
    <p:extLst>
      <p:ext uri="{BB962C8B-B14F-4D97-AF65-F5344CB8AC3E}">
        <p14:creationId xmlns:p14="http://schemas.microsoft.com/office/powerpoint/2010/main" val="1038975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a:xfrm>
            <a:off x="457200" y="188640"/>
            <a:ext cx="8229600" cy="868362"/>
          </a:xfrm>
        </p:spPr>
        <p:txBody>
          <a:bodyPr/>
          <a:lstStyle/>
          <a:p>
            <a:r>
              <a:rPr lang="en-US" sz="3600" dirty="0"/>
              <a:t>Summary of 3 Types of CNN Layers</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1099666301"/>
                  </p:ext>
                </p:extLst>
              </p:nvPr>
            </p:nvGraphicFramePr>
            <p:xfrm>
              <a:off x="251520" y="1052737"/>
              <a:ext cx="8640960" cy="4193257"/>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40080">
                    <a:tc>
                      <a:txBody>
                        <a:bodyPr/>
                        <a:lstStyle/>
                        <a:p>
                          <a:pPr algn="ctr"/>
                          <a:r>
                            <a:rPr lang="en-US" dirty="0"/>
                            <a:t>Input volume</a:t>
                          </a:r>
                          <a:endParaRPr lang="en-SE" dirty="0"/>
                        </a:p>
                      </a:txBody>
                      <a:tcPr/>
                    </a:tc>
                    <a:tc>
                      <a:txBody>
                        <a:bodyPr/>
                        <a:lstStyle/>
                        <a:p>
                          <a:endParaRPr lang="en-SE"/>
                        </a:p>
                      </a:txBody>
                      <a:tcPr>
                        <a:blipFill>
                          <a:blip r:embed="rId3"/>
                          <a:stretch>
                            <a:fillRect l="-44549" t="-297170" r="-122556" b="-259434"/>
                          </a:stretch>
                        </a:blipFill>
                      </a:tcPr>
                    </a:tc>
                    <a:tc>
                      <a:txBody>
                        <a:bodyPr/>
                        <a:lstStyle/>
                        <a:p>
                          <a:endParaRPr lang="en-SE"/>
                        </a:p>
                      </a:txBody>
                      <a:tcPr>
                        <a:blipFill>
                          <a:blip r:embed="rId3"/>
                          <a:stretch>
                            <a:fillRect l="-241066" t="-297170" r="-104389" b="-259434"/>
                          </a:stretch>
                        </a:blipFill>
                      </a:tcPr>
                    </a:tc>
                    <a:tc>
                      <a:txBody>
                        <a:bodyPr/>
                        <a:lstStyle/>
                        <a:p>
                          <a:endParaRPr lang="en-SE"/>
                        </a:p>
                      </a:txBody>
                      <a:tcPr>
                        <a:blipFill>
                          <a:blip r:embed="rId3"/>
                          <a:stretch>
                            <a:fillRect l="-328701" t="-297170" r="-604" b="-259434"/>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3"/>
                          <a:stretch>
                            <a:fillRect l="-44549" t="-400952" r="-122556" b="-161905"/>
                          </a:stretch>
                        </a:blipFill>
                      </a:tcPr>
                    </a:tc>
                    <a:tc>
                      <a:txBody>
                        <a:bodyPr/>
                        <a:lstStyle/>
                        <a:p>
                          <a:endParaRPr lang="en-SE"/>
                        </a:p>
                      </a:txBody>
                      <a:tcPr>
                        <a:blipFill>
                          <a:blip r:embed="rId3"/>
                          <a:stretch>
                            <a:fillRect l="-241066" t="-400952" r="-104389" b="-161905"/>
                          </a:stretch>
                        </a:blipFill>
                      </a:tcPr>
                    </a:tc>
                    <a:tc>
                      <a:txBody>
                        <a:bodyPr/>
                        <a:lstStyle/>
                        <a:p>
                          <a:endParaRPr lang="en-SE"/>
                        </a:p>
                      </a:txBody>
                      <a:tcPr>
                        <a:blipFill>
                          <a:blip r:embed="rId3"/>
                          <a:stretch>
                            <a:fillRect l="-328701" t="-400952" r="-604"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3"/>
                          <a:stretch>
                            <a:fillRect l="-44549" t="-626190" r="-122556" b="-102381"/>
                          </a:stretch>
                        </a:blipFill>
                      </a:tcPr>
                    </a:tc>
                    <a:tc>
                      <a:txBody>
                        <a:bodyPr/>
                        <a:lstStyle/>
                        <a:p>
                          <a:endParaRPr lang="en-SE"/>
                        </a:p>
                      </a:txBody>
                      <a:tcPr>
                        <a:blipFill>
                          <a:blip r:embed="rId3"/>
                          <a:stretch>
                            <a:fillRect l="-241066" t="-626190" r="-104389" b="-102381"/>
                          </a:stretch>
                        </a:blipFill>
                      </a:tcPr>
                    </a:tc>
                    <a:tc>
                      <a:txBody>
                        <a:bodyPr/>
                        <a:lstStyle/>
                        <a:p>
                          <a:endParaRPr lang="en-SE"/>
                        </a:p>
                      </a:txBody>
                      <a:tcPr>
                        <a:blipFill>
                          <a:blip r:embed="rId3"/>
                          <a:stretch>
                            <a:fillRect l="-328701" t="-626190" r="-604"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3"/>
                          <a:stretch>
                            <a:fillRect l="-44549" t="-726190" r="-122556" b="-2381"/>
                          </a:stretch>
                        </a:blipFill>
                      </a:tcPr>
                    </a:tc>
                    <a:tc>
                      <a:txBody>
                        <a:bodyPr/>
                        <a:lstStyle/>
                        <a:p>
                          <a:endParaRPr lang="en-SE"/>
                        </a:p>
                      </a:txBody>
                      <a:tcPr>
                        <a:blipFill>
                          <a:blip r:embed="rId3"/>
                          <a:stretch>
                            <a:fillRect l="-241066" t="-726190" r="-104389" b="-2381"/>
                          </a:stretch>
                        </a:blipFill>
                      </a:tcPr>
                    </a:tc>
                    <a:tc>
                      <a:txBody>
                        <a:bodyPr/>
                        <a:lstStyle/>
                        <a:p>
                          <a:endParaRPr lang="en-SE"/>
                        </a:p>
                      </a:txBody>
                      <a:tcPr>
                        <a:blipFill>
                          <a:blip r:embed="rId3"/>
                          <a:stretch>
                            <a:fillRect l="-328701" t="-726190" r="-604" b="-2381"/>
                          </a:stretch>
                        </a:blipFill>
                      </a:tcPr>
                    </a:tc>
                    <a:extLst>
                      <a:ext uri="{0D108BD9-81ED-4DB2-BD59-A6C34878D82A}">
                        <a16:rowId xmlns:a16="http://schemas.microsoft.com/office/drawing/2014/main" val="66534836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1501876"/>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5191584" y="1501876"/>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1522935"/>
            <a:ext cx="1152128" cy="133168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EEE4EC-9389-F774-4917-A879D3E4653D}"/>
                  </a:ext>
                </a:extLst>
              </p:cNvPr>
              <p:cNvSpPr txBox="1"/>
              <p:nvPr/>
            </p:nvSpPr>
            <p:spPr>
              <a:xfrm>
                <a:off x="179512" y="5343598"/>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The bias term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3" name="TextBox 2">
                <a:extLst>
                  <a:ext uri="{FF2B5EF4-FFF2-40B4-BE49-F238E27FC236}">
                    <a16:creationId xmlns:a16="http://schemas.microsoft.com/office/drawing/2014/main" id="{30EEE4EC-9389-F774-4917-A879D3E4653D}"/>
                  </a:ext>
                </a:extLst>
              </p:cNvPr>
              <p:cNvSpPr txBox="1">
                <a:spLocks noRot="1" noChangeAspect="1" noMove="1" noResize="1" noEditPoints="1" noAdjustHandles="1" noChangeArrowheads="1" noChangeShapeType="1" noTextEdit="1"/>
              </p:cNvSpPr>
              <p:nvPr/>
            </p:nvSpPr>
            <p:spPr>
              <a:xfrm>
                <a:off x="179512" y="5343598"/>
                <a:ext cx="8712968" cy="923330"/>
              </a:xfrm>
              <a:prstGeom prst="rect">
                <a:avLst/>
              </a:prstGeom>
              <a:blipFill>
                <a:blip r:embed="rId7"/>
                <a:stretch>
                  <a:fillRect l="-559"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37722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454316"/>
          </a:xfrm>
        </p:spPr>
        <p:txBody>
          <a:bodyPr>
            <a:normAutofit lnSpcReduction="10000"/>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we slide the filter over the width and height of the input volume, we will produce a 2D </a:t>
            </a:r>
            <a:r>
              <a:rPr lang="en-US" sz="1800" dirty="0">
                <a:solidFill>
                  <a:srgbClr val="C00000"/>
                </a:solidFill>
              </a:rPr>
              <a:t>activation map </a:t>
            </a:r>
            <a:r>
              <a:rPr lang="en-US" sz="1800" dirty="0"/>
              <a:t>(also called </a:t>
            </a:r>
            <a:r>
              <a:rPr lang="en-US" sz="1800" dirty="0">
                <a:solidFill>
                  <a:srgbClr val="C00000"/>
                </a:solidFill>
              </a:rPr>
              <a:t>feature map</a:t>
            </a:r>
            <a:r>
              <a:rPr lang="en-US" sz="1800" dirty="0"/>
              <a:t>) that gives the responses of that filter at every spatial position.</a:t>
            </a:r>
          </a:p>
          <a:p>
            <a:pPr lvl="1"/>
            <a:r>
              <a:rPr lang="en-US" sz="1600" dirty="0"/>
              <a:t>Dot product: elementwise multiplication of a filter w. corresponding input values, then summing them to generate one output value</a:t>
            </a:r>
          </a:p>
          <a:p>
            <a:r>
              <a:rPr lang="en-US" sz="20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58" y="3139797"/>
            <a:ext cx="4710910" cy="36347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dirty="0"/>
              <a:t>No </a:t>
            </a:r>
            <a:r>
              <a:rPr lang="en-US" sz="2000" kern="0" dirty="0"/>
              <a:t>translation 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42829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MULs: </a:t>
                </a:r>
                <a14:m>
                  <m:oMath xmlns:m="http://schemas.openxmlformats.org/officeDocument/2006/math">
                    <m:r>
                      <a:rPr lang="en-US" sz="2000" b="0" i="0" smtClean="0">
                        <a:latin typeface="Cambria Math" panose="02040503050406030204" pitchFamily="18" charset="0"/>
                      </a:rPr>
                      <m:t>(</m:t>
                    </m:r>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0" smtClean="0">
                        <a:latin typeface="Cambria Math" panose="02040503050406030204" pitchFamily="18" charset="0"/>
                      </a:rPr>
                      <m:t>)</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a:t>
            </a:r>
            <a:r>
              <a:rPr lang="en-US" sz="1600" dirty="0">
                <a:hlinkClick r:id="rId5"/>
              </a:rPr>
              <a:t>https://www.youtube.com/watch?v=T7o3xvJLuHk</a:t>
            </a:r>
            <a:r>
              <a:rPr lang="en-US" sz="1600" dirty="0"/>
              <a:t>  </a:t>
            </a:r>
          </a:p>
        </p:txBody>
      </p:sp>
    </p:spTree>
    <p:extLst>
      <p:ext uri="{BB962C8B-B14F-4D97-AF65-F5344CB8AC3E}">
        <p14:creationId xmlns:p14="http://schemas.microsoft.com/office/powerpoint/2010/main" val="1576656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863420263"/>
              </p:ext>
            </p:extLst>
          </p:nvPr>
        </p:nvGraphicFramePr>
        <p:xfrm>
          <a:off x="192243"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2165118279"/>
              </p:ext>
            </p:extLst>
          </p:nvPr>
        </p:nvGraphicFramePr>
        <p:xfrm>
          <a:off x="284472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3237931967"/>
              </p:ext>
            </p:extLst>
          </p:nvPr>
        </p:nvGraphicFramePr>
        <p:xfrm>
          <a:off x="299712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206396309"/>
              </p:ext>
            </p:extLst>
          </p:nvPr>
        </p:nvGraphicFramePr>
        <p:xfrm>
          <a:off x="284472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680356777"/>
              </p:ext>
            </p:extLst>
          </p:nvPr>
        </p:nvGraphicFramePr>
        <p:xfrm>
          <a:off x="299712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2604302954"/>
              </p:ext>
            </p:extLst>
          </p:nvPr>
        </p:nvGraphicFramePr>
        <p:xfrm>
          <a:off x="284380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813586515"/>
              </p:ext>
            </p:extLst>
          </p:nvPr>
        </p:nvGraphicFramePr>
        <p:xfrm>
          <a:off x="299620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1139736406"/>
              </p:ext>
            </p:extLst>
          </p:nvPr>
        </p:nvGraphicFramePr>
        <p:xfrm>
          <a:off x="284380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2258913144"/>
              </p:ext>
            </p:extLst>
          </p:nvPr>
        </p:nvGraphicFramePr>
        <p:xfrm>
          <a:off x="299620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3355052461"/>
              </p:ext>
            </p:extLst>
          </p:nvPr>
        </p:nvGraphicFramePr>
        <p:xfrm>
          <a:off x="4427984"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4160140102"/>
              </p:ext>
            </p:extLst>
          </p:nvPr>
        </p:nvGraphicFramePr>
        <p:xfrm>
          <a:off x="344643"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4054450896"/>
              </p:ext>
            </p:extLst>
          </p:nvPr>
        </p:nvGraphicFramePr>
        <p:xfrm>
          <a:off x="4580384"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2808698704"/>
              </p:ext>
            </p:extLst>
          </p:nvPr>
        </p:nvGraphicFramePr>
        <p:xfrm>
          <a:off x="4732784"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4292703465"/>
              </p:ext>
            </p:extLst>
          </p:nvPr>
        </p:nvGraphicFramePr>
        <p:xfrm>
          <a:off x="4885184"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6502444" y="1484784"/>
                <a:ext cx="2555066" cy="4792787"/>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(Four </a:t>
                </a:r>
                <a14:m>
                  <m:oMath xmlns:m="http://schemas.openxmlformats.org/officeDocument/2006/math">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b="0" i="1" smtClean="0">
                        <a:latin typeface="Cambria Math" panose="02040503050406030204" pitchFamily="18" charset="0"/>
                      </a:rPr>
                      <m:t>2</m:t>
                    </m:r>
                  </m:oMath>
                </a14:m>
                <a:r>
                  <a:rPr lang="en-US" sz="2400" dirty="0"/>
                  <a:t> filters) (not counting biases)</a:t>
                </a:r>
              </a:p>
              <a:p>
                <a:endParaRPr lang="en-US" sz="2400" dirty="0"/>
              </a:p>
              <a:p>
                <a:r>
                  <a:rPr lang="en-US" sz="2400" dirty="0"/>
                  <a:t>No. MULs: </a:t>
                </a:r>
                <a14:m>
                  <m:oMath xmlns:m="http://schemas.openxmlformats.org/officeDocument/2006/math">
                    <m:r>
                      <a:rPr lang="en-US" sz="2400" b="0" i="0" smtClean="0">
                        <a:latin typeface="Cambria Math" panose="02040503050406030204" pitchFamily="18" charset="0"/>
                      </a:rPr>
                      <m:t>(</m:t>
                    </m:r>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b="0" i="1" smtClean="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4∗4∗4</m:t>
                    </m:r>
                    <m:r>
                      <a:rPr lang="en-US" sz="2400" b="0" i="1" smtClean="0">
                        <a:latin typeface="Cambria Math" panose="02040503050406030204" pitchFamily="18" charset="0"/>
                      </a:rPr>
                      <m:t>)</m:t>
                    </m:r>
                    <m:r>
                      <a:rPr lang="en-US" sz="2400" i="1">
                        <a:latin typeface="Cambria Math" panose="02040503050406030204" pitchFamily="18" charset="0"/>
                      </a:rPr>
                      <m:t>=1152</m:t>
                    </m:r>
                  </m:oMath>
                </a14:m>
                <a:r>
                  <a:rPr lang="zh-TW" altLang="en-US" sz="2400" dirty="0"/>
                  <a:t> </a:t>
                </a:r>
                <a:r>
                  <a:rPr lang="en-US" altLang="zh-TW" sz="2400" dirty="0"/>
                  <a:t>(</a:t>
                </a:r>
                <a14:m>
                  <m:oMath xmlns:m="http://schemas.openxmlformats.org/officeDocument/2006/math">
                    <m:r>
                      <a:rPr lang="en-US" sz="2400" i="1">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t> MULs to compute each output element; </a:t>
                </a:r>
                <a14:m>
                  <m:oMath xmlns:m="http://schemas.openxmlformats.org/officeDocument/2006/math">
                    <m:r>
                      <a:rPr lang="en-US" sz="2400" i="1">
                        <a:latin typeface="Cambria Math" panose="02040503050406030204" pitchFamily="18" charset="0"/>
                      </a:rPr>
                      <m:t>4∗4∗4</m:t>
                    </m:r>
                  </m:oMath>
                </a14:m>
                <a:r>
                  <a:rPr lang="en-US" altLang="zh-TW" sz="2400" dirty="0"/>
                  <a:t> output elements)</a:t>
                </a:r>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6502444" y="1484784"/>
                <a:ext cx="2555066" cy="4792787"/>
              </a:xfrm>
              <a:prstGeom prst="rect">
                <a:avLst/>
              </a:prstGeom>
              <a:blipFill>
                <a:blip r:embed="rId3"/>
                <a:stretch>
                  <a:fillRect l="-7399" t="-1908" r="-4057" b="-292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148918"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63571"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846149274"/>
              </p:ext>
            </p:extLst>
          </p:nvPr>
        </p:nvGraphicFramePr>
        <p:xfrm>
          <a:off x="2915816"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3310167867"/>
              </p:ext>
            </p:extLst>
          </p:nvPr>
        </p:nvGraphicFramePr>
        <p:xfrm>
          <a:off x="4444752"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519088207"/>
              </p:ext>
            </p:extLst>
          </p:nvPr>
        </p:nvGraphicFramePr>
        <p:xfrm>
          <a:off x="2915816"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869129550"/>
              </p:ext>
            </p:extLst>
          </p:nvPr>
        </p:nvGraphicFramePr>
        <p:xfrm>
          <a:off x="4597152"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3454628879"/>
              </p:ext>
            </p:extLst>
          </p:nvPr>
        </p:nvGraphicFramePr>
        <p:xfrm>
          <a:off x="2960696"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474360748"/>
              </p:ext>
            </p:extLst>
          </p:nvPr>
        </p:nvGraphicFramePr>
        <p:xfrm>
          <a:off x="3113096"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793239489"/>
              </p:ext>
            </p:extLst>
          </p:nvPr>
        </p:nvGraphicFramePr>
        <p:xfrm>
          <a:off x="2948733"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36291498"/>
              </p:ext>
            </p:extLst>
          </p:nvPr>
        </p:nvGraphicFramePr>
        <p:xfrm>
          <a:off x="2959400"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399688629"/>
              </p:ext>
            </p:extLst>
          </p:nvPr>
        </p:nvGraphicFramePr>
        <p:xfrm>
          <a:off x="2959400"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2336062801"/>
              </p:ext>
            </p:extLst>
          </p:nvPr>
        </p:nvGraphicFramePr>
        <p:xfrm>
          <a:off x="3101133"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1865321742"/>
              </p:ext>
            </p:extLst>
          </p:nvPr>
        </p:nvGraphicFramePr>
        <p:xfrm>
          <a:off x="3111800"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3679191997"/>
              </p:ext>
            </p:extLst>
          </p:nvPr>
        </p:nvGraphicFramePr>
        <p:xfrm>
          <a:off x="3111800"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1855345233"/>
              </p:ext>
            </p:extLst>
          </p:nvPr>
        </p:nvGraphicFramePr>
        <p:xfrm>
          <a:off x="4139952"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113079179"/>
              </p:ext>
            </p:extLst>
          </p:nvPr>
        </p:nvGraphicFramePr>
        <p:xfrm>
          <a:off x="4292352"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776872534"/>
              </p:ext>
            </p:extLst>
          </p:nvPr>
        </p:nvGraphicFramePr>
        <p:xfrm>
          <a:off x="4444752"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785295414"/>
              </p:ext>
            </p:extLst>
          </p:nvPr>
        </p:nvGraphicFramePr>
        <p:xfrm>
          <a:off x="4597152"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499471" y="6095666"/>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filters</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499471" y="6095666"/>
                <a:ext cx="765209" cy="738664"/>
              </a:xfrm>
              <a:prstGeom prst="rect">
                <a:avLst/>
              </a:prstGeom>
              <a:blipFill>
                <a:blip r:embed="rId3"/>
                <a:stretch>
                  <a:fillRect l="-19048" r="-19841"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189552" y="1267580"/>
                <a:ext cx="2808153" cy="5225085"/>
              </a:xfrm>
              <a:prstGeom prst="rect">
                <a:avLst/>
              </a:prstGeom>
              <a:noFill/>
            </p:spPr>
            <p:txBody>
              <a:bodyPr wrap="square" lIns="0" tIns="0" rIns="0" bIns="0" rtlCol="0">
                <a:spAutoFit/>
              </a:bodyPr>
              <a:lstStyle/>
              <a:p>
                <a:r>
                  <a:rPr lang="en-US" sz="2000" dirty="0"/>
                  <a:t>No. params: </a:t>
                </a:r>
                <a14:m>
                  <m:oMath xmlns:m="http://schemas.openxmlformats.org/officeDocument/2006/math">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∗2</m:t>
                    </m:r>
                    <m:r>
                      <a:rPr lang="en-US" sz="2000" b="0" i="0" smtClean="0">
                        <a:latin typeface="Cambria Math" panose="02040503050406030204" pitchFamily="18" charset="0"/>
                      </a:rPr>
                      <m:t>+2</m:t>
                    </m:r>
                    <m:r>
                      <a:rPr lang="en-US" sz="2000">
                        <a:latin typeface="Cambria Math" panose="02040503050406030204" pitchFamily="18" charset="0"/>
                      </a:rPr>
                      <m:t>∗</m:t>
                    </m:r>
                    <m:r>
                      <a:rPr lang="en-US" sz="2000" b="0" i="0" smtClean="0">
                        <a:latin typeface="Cambria Math" panose="02040503050406030204" pitchFamily="18" charset="0"/>
                      </a:rPr>
                      <m:t>4</m:t>
                    </m:r>
                    <m:r>
                      <a:rPr lang="en-US" sz="2000" i="1">
                        <a:latin typeface="Cambria Math" panose="02040503050406030204" pitchFamily="18" charset="0"/>
                      </a:rPr>
                      <m:t>=</m:t>
                    </m:r>
                    <m:r>
                      <a:rPr lang="en-US" sz="2000" b="0" i="1" smtClean="0">
                        <a:latin typeface="Cambria Math" panose="02040503050406030204" pitchFamily="18" charset="0"/>
                      </a:rPr>
                      <m:t>26</m:t>
                    </m:r>
                  </m:oMath>
                </a14:m>
                <a:r>
                  <a:rPr lang="en-US" sz="2000" dirty="0"/>
                  <a:t> (Two </a:t>
                </a:r>
                <a14:m>
                  <m:oMath xmlns:m="http://schemas.openxmlformats.org/officeDocument/2006/math">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oMath>
                </a14:m>
                <a:r>
                  <a:rPr lang="en-US" sz="2000" dirty="0"/>
                  <a:t> filters and four </a:t>
                </a:r>
                <a14:m>
                  <m:oMath xmlns:m="http://schemas.openxmlformats.org/officeDocument/2006/math">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latin typeface="Cambria Math" panose="02040503050406030204" pitchFamily="18" charset="0"/>
                      </a:rPr>
                      <m:t>2</m:t>
                    </m:r>
                  </m:oMath>
                </a14:m>
                <a:r>
                  <a:rPr lang="en-US" sz="2000" dirty="0"/>
                  <a:t> filters) (not counting biases)</a:t>
                </a:r>
              </a:p>
              <a:p>
                <a:endParaRPr lang="en-US" sz="2000" dirty="0"/>
              </a:p>
              <a:p>
                <a:r>
                  <a:rPr lang="en-US" sz="2000" dirty="0"/>
                  <a:t>No. MULs: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3∗3</m:t>
                    </m:r>
                    <m:r>
                      <a:rPr lang="en-US" sz="2000" smtClean="0">
                        <a:solidFill>
                          <a:srgbClr val="C00000"/>
                        </a:solidFill>
                        <a:latin typeface="Cambria Math" panose="02040503050406030204" pitchFamily="18" charset="0"/>
                      </a:rPr>
                      <m:t>∗</m:t>
                    </m:r>
                    <m:r>
                      <a:rPr lang="en-US" sz="2000" b="0" i="0" smtClean="0">
                        <a:solidFill>
                          <a:srgbClr val="C00000"/>
                        </a:solidFill>
                        <a:latin typeface="Cambria Math" panose="02040503050406030204" pitchFamily="18" charset="0"/>
                      </a:rPr>
                      <m:t>1</m:t>
                    </m:r>
                    <m:r>
                      <a:rPr lang="en-US" sz="2000" b="0" i="0" smtClean="0">
                        <a:latin typeface="Cambria Math" panose="02040503050406030204" pitchFamily="18" charset="0"/>
                      </a:rPr>
                      <m:t>)∗(</m:t>
                    </m:r>
                    <m:r>
                      <a:rPr lang="en-US" sz="2000">
                        <a:latin typeface="Cambria Math" panose="02040503050406030204" pitchFamily="18" charset="0"/>
                      </a:rPr>
                      <m:t>2∗4∗4</m:t>
                    </m:r>
                    <m:r>
                      <a:rPr lang="en-US" sz="2000" b="0" i="0" smtClean="0">
                        <a:latin typeface="Cambria Math" panose="02040503050406030204" pitchFamily="18" charset="0"/>
                      </a:rPr>
                      <m:t>)</m:t>
                    </m:r>
                    <m:r>
                      <a:rPr lang="en-US" sz="2000">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1∗1∗2</m:t>
                    </m:r>
                    <m:r>
                      <a:rPr lang="en-US" sz="2000" b="0" i="1" smtClean="0">
                        <a:latin typeface="Cambria Math" panose="02040503050406030204" pitchFamily="18" charset="0"/>
                      </a:rPr>
                      <m:t>)</m:t>
                    </m:r>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4∗4∗4</m:t>
                    </m:r>
                    <m:r>
                      <a:rPr lang="en-US" sz="2000" b="0" i="1" smtClean="0">
                        <a:latin typeface="Cambria Math" panose="02040503050406030204" pitchFamily="18" charset="0"/>
                      </a:rPr>
                      <m:t>)</m:t>
                    </m:r>
                    <m:r>
                      <a:rPr lang="en-US" sz="2000" i="1">
                        <a:latin typeface="Cambria Math" panose="02040503050406030204" pitchFamily="18" charset="0"/>
                      </a:rPr>
                      <m:t>=416</m:t>
                    </m:r>
                  </m:oMath>
                </a14:m>
                <a:r>
                  <a:rPr lang="zh-TW" altLang="en-US" sz="2000" dirty="0"/>
                  <a:t> </a:t>
                </a:r>
                <a:r>
                  <a:rPr lang="en-US" altLang="zh-TW" sz="2000" dirty="0"/>
                  <a:t>(</a:t>
                </a:r>
                <a:r>
                  <a:rPr lang="en-US" altLang="zh-TW" sz="2000" dirty="0" err="1"/>
                  <a:t>Depthwise</a:t>
                </a:r>
                <a:r>
                  <a:rPr lang="en-US" altLang="zh-TW" sz="2000" dirty="0"/>
                  <a:t> Conv: </a:t>
                </a:r>
                <a14:m>
                  <m:oMath xmlns:m="http://schemas.openxmlformats.org/officeDocument/2006/math">
                    <m:r>
                      <a:rPr lang="en-US" sz="2000" i="1">
                        <a:latin typeface="Cambria Math" panose="02040503050406030204" pitchFamily="18" charset="0"/>
                      </a:rPr>
                      <m:t>3∗3</m:t>
                    </m:r>
                    <m:r>
                      <a:rPr lang="en-US" sz="200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1</m:t>
                    </m:r>
                  </m:oMath>
                </a14:m>
                <a:r>
                  <a:rPr lang="en-US" altLang="zh-TW" sz="2000" dirty="0">
                    <a:solidFill>
                      <a:srgbClr val="C00000"/>
                    </a:solidFill>
                  </a:rPr>
                  <a:t> </a:t>
                </a:r>
                <a:r>
                  <a:rPr lang="en-US" altLang="zh-TW" sz="2000" dirty="0"/>
                  <a:t>MULs to compute each output element; </a:t>
                </a:r>
                <a14:m>
                  <m:oMath xmlns:m="http://schemas.openxmlformats.org/officeDocument/2006/math">
                    <m:r>
                      <a:rPr lang="en-US" sz="2000" b="0" i="0" smtClean="0">
                        <a:latin typeface="Cambria Math" panose="02040503050406030204" pitchFamily="18" charset="0"/>
                      </a:rPr>
                      <m:t>2∗</m:t>
                    </m:r>
                    <m:r>
                      <a:rPr lang="en-US" sz="2000" i="1">
                        <a:latin typeface="Cambria Math" panose="02040503050406030204" pitchFamily="18" charset="0"/>
                      </a:rPr>
                      <m:t>4∗4</m:t>
                    </m:r>
                  </m:oMath>
                </a14:m>
                <a:r>
                  <a:rPr lang="en-US" altLang="zh-TW" sz="2000" dirty="0"/>
                  <a:t> output elements; Pointwise Conv: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2</m:t>
                    </m:r>
                  </m:oMath>
                </a14:m>
                <a:r>
                  <a:rPr lang="en-US" altLang="zh-TW" sz="2000" dirty="0"/>
                  <a:t> MULs to compute each output element; </a:t>
                </a:r>
                <a14:m>
                  <m:oMath xmlns:m="http://schemas.openxmlformats.org/officeDocument/2006/math">
                    <m:r>
                      <a:rPr lang="en-US" sz="2000" i="1">
                        <a:latin typeface="Cambria Math" panose="02040503050406030204" pitchFamily="18" charset="0"/>
                      </a:rPr>
                      <m:t>4∗4∗</m:t>
                    </m:r>
                    <m:r>
                      <a:rPr lang="en-US" sz="2000" b="0" i="1" smtClean="0">
                        <a:latin typeface="Cambria Math" panose="02040503050406030204" pitchFamily="18" charset="0"/>
                      </a:rPr>
                      <m:t>4</m:t>
                    </m:r>
                  </m:oMath>
                </a14:m>
                <a:r>
                  <a:rPr lang="en-US" altLang="zh-TW" sz="2000" dirty="0"/>
                  <a:t> output elements)</a:t>
                </a:r>
                <a:endParaRPr lang="zh-TW" altLang="en-US" sz="20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189552" y="1267580"/>
                <a:ext cx="2808153" cy="5225085"/>
              </a:xfrm>
              <a:prstGeom prst="rect">
                <a:avLst/>
              </a:prstGeom>
              <a:blipFill>
                <a:blip r:embed="rId4"/>
                <a:stretch>
                  <a:fillRect l="-5423" t="-1400" r="-2386" b="-1984"/>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43000"/>
                <a:ext cx="8229600" cy="3121646"/>
              </a:xfrm>
            </p:spPr>
            <p:txBody>
              <a:bodyPr>
                <a:normAutofit fontScale="550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en-US" altLang="zh-CN" b="0" dirty="0"/>
              </a:p>
              <a:p>
                <a:pPr lvl="1"/>
                <a:r>
                  <a:rPr lang="en-US" altLang="zh-CN" dirty="0"/>
                  <a:t>8 parallel paths on the left vs. 4 parallel paths on the right</a:t>
                </a:r>
                <a:endParaRPr lang="zh-CN" altLang="en-US" kern="0" dirty="0"/>
              </a:p>
              <a:p>
                <a:endParaRPr lang="en-SE" dirty="0"/>
              </a:p>
              <a:p>
                <a:endParaRPr lang="en-SE" dirty="0"/>
              </a:p>
            </p:txBody>
          </p:sp>
        </mc:Choice>
        <mc:Fallback>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43000"/>
                <a:ext cx="8229600" cy="3121646"/>
              </a:xfrm>
              <a:blipFill>
                <a:blip r:embed="rId3"/>
                <a:stretch>
                  <a:fillRect l="-444" t="-29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2"/>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3"/>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77941" y="1026243"/>
            <a:ext cx="8229600" cy="3448594"/>
          </a:xfrm>
        </p:spPr>
        <p:txBody>
          <a:bodyPr>
            <a:normAutofit fontScale="625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2">
            <a:extLst>
              <a:ext uri="{FF2B5EF4-FFF2-40B4-BE49-F238E27FC236}">
                <a16:creationId xmlns:a16="http://schemas.microsoft.com/office/drawing/2014/main" id="{8A7363C1-766F-4009-A3BE-29E71F06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438" y="4388391"/>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8F38A8-87D3-4C58-8636-6D30B1148A28}"/>
              </a:ext>
            </a:extLst>
          </p:cNvPr>
          <p:cNvSpPr/>
          <p:nvPr/>
        </p:nvSpPr>
        <p:spPr bwMode="auto">
          <a:xfrm>
            <a:off x="7308304" y="4725144"/>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37FCC585-2B6D-49D1-9AC5-E273D5B8F4F6}"/>
              </a:ext>
            </a:extLst>
          </p:cNvPr>
          <p:cNvSpPr txBox="1"/>
          <p:nvPr/>
        </p:nvSpPr>
        <p:spPr>
          <a:xfrm>
            <a:off x="7270948" y="4174144"/>
            <a:ext cx="1746448" cy="584775"/>
          </a:xfrm>
          <a:prstGeom prst="rect">
            <a:avLst/>
          </a:prstGeom>
          <a:noFill/>
        </p:spPr>
        <p:txBody>
          <a:bodyPr wrap="square">
            <a:spAutoFit/>
          </a:bodyPr>
          <a:lstStyle/>
          <a:p>
            <a:r>
              <a:rPr lang="en-US" sz="1600" dirty="0"/>
              <a:t>Replace SoftMax layer </a:t>
            </a:r>
            <a:endParaRPr lang="en-SE" sz="1600" dirty="0"/>
          </a:p>
        </p:txBody>
      </p:sp>
      <p:sp>
        <p:nvSpPr>
          <p:cNvPr id="9" name="Rectangle 8">
            <a:extLst>
              <a:ext uri="{FF2B5EF4-FFF2-40B4-BE49-F238E27FC236}">
                <a16:creationId xmlns:a16="http://schemas.microsoft.com/office/drawing/2014/main" id="{46920D0A-1CF1-419C-92B2-D84FA501ABEF}"/>
              </a:ext>
            </a:extLst>
          </p:cNvPr>
          <p:cNvSpPr/>
          <p:nvPr/>
        </p:nvSpPr>
        <p:spPr bwMode="auto">
          <a:xfrm>
            <a:off x="5724128" y="4725144"/>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FEDA8BB-1E18-41D4-AF61-0FB14660C40A}"/>
              </a:ext>
            </a:extLst>
          </p:cNvPr>
          <p:cNvSpPr/>
          <p:nvPr/>
        </p:nvSpPr>
        <p:spPr bwMode="auto">
          <a:xfrm>
            <a:off x="2051720" y="4474837"/>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B7272466-FC17-4D24-A4DA-299DF1698C7A}"/>
              </a:ext>
            </a:extLst>
          </p:cNvPr>
          <p:cNvSpPr txBox="1"/>
          <p:nvPr/>
        </p:nvSpPr>
        <p:spPr>
          <a:xfrm>
            <a:off x="5638379" y="4174144"/>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2" name="TextBox 11">
            <a:extLst>
              <a:ext uri="{FF2B5EF4-FFF2-40B4-BE49-F238E27FC236}">
                <a16:creationId xmlns:a16="http://schemas.microsoft.com/office/drawing/2014/main" id="{D2B96FC9-194A-475A-831F-E5A7FB2D6DE5}"/>
              </a:ext>
            </a:extLst>
          </p:cNvPr>
          <p:cNvSpPr txBox="1"/>
          <p:nvPr/>
        </p:nvSpPr>
        <p:spPr>
          <a:xfrm>
            <a:off x="2684685" y="4139890"/>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135722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395536" y="1295400"/>
            <a:ext cx="8352928" cy="2709664"/>
          </a:xfrm>
        </p:spPr>
        <p:txBody>
          <a:bodyPr>
            <a:normAutofit fontScale="92500" lnSpcReduction="2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6806</TotalTime>
  <Words>7739</Words>
  <Application>Microsoft Office PowerPoint</Application>
  <PresentationFormat>On-screen Show (4:3)</PresentationFormat>
  <Paragraphs>1196</Paragraphs>
  <Slides>77</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Cambria Math</vt:lpstr>
      <vt:lpstr>Century Schoolbook</vt:lpstr>
      <vt:lpstr>Courier New</vt:lpstr>
      <vt:lpstr>Roboto</vt:lpstr>
      <vt:lpstr>Times New Roman</vt:lpstr>
      <vt:lpstr>Default Design</vt:lpstr>
      <vt:lpstr>L3.1 CNN for Computer Vision</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6: Pad P=2</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Feature Hierarchy</vt:lpstr>
      <vt:lpstr>Pooling (Sub-Sampling) Layer</vt:lpstr>
      <vt:lpstr>Max Pooling w. Examples</vt:lpstr>
      <vt:lpstr>Overlapping Pooling</vt:lpstr>
      <vt:lpstr>FC Layer</vt:lpstr>
      <vt:lpstr>CNN Toy Example</vt:lpstr>
      <vt:lpstr>Summary of 3 Types of CNN Layers</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492</cp:revision>
  <dcterms:created xsi:type="dcterms:W3CDTF">2020-03-21T16:53:45Z</dcterms:created>
  <dcterms:modified xsi:type="dcterms:W3CDTF">2022-11-23T17:23:39Z</dcterms:modified>
</cp:coreProperties>
</file>